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1" r:id="rId2"/>
    <p:sldMasterId id="2147483688" r:id="rId3"/>
  </p:sldMasterIdLst>
  <p:notesMasterIdLst>
    <p:notesMasterId r:id="rId18"/>
  </p:notesMasterIdLst>
  <p:sldIdLst>
    <p:sldId id="256" r:id="rId4"/>
    <p:sldId id="257" r:id="rId5"/>
    <p:sldId id="269" r:id="rId6"/>
    <p:sldId id="266" r:id="rId7"/>
    <p:sldId id="271" r:id="rId8"/>
    <p:sldId id="265" r:id="rId9"/>
    <p:sldId id="273" r:id="rId10"/>
    <p:sldId id="276" r:id="rId11"/>
    <p:sldId id="277" r:id="rId12"/>
    <p:sldId id="278" r:id="rId13"/>
    <p:sldId id="279" r:id="rId14"/>
    <p:sldId id="274" r:id="rId15"/>
    <p:sldId id="275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2583"/>
    <a:srgbClr val="91CD85"/>
    <a:srgbClr val="8AD0E5"/>
    <a:srgbClr val="CCCC00"/>
    <a:srgbClr val="F67F21"/>
    <a:srgbClr val="FBB372"/>
    <a:srgbClr val="8FBF48"/>
    <a:srgbClr val="7B704F"/>
    <a:srgbClr val="6C2686"/>
    <a:srgbClr val="0821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8"/>
    <p:restoredTop sz="80612"/>
  </p:normalViewPr>
  <p:slideViewPr>
    <p:cSldViewPr snapToGrid="0" snapToObjects="1">
      <p:cViewPr varScale="1">
        <p:scale>
          <a:sx n="89" d="100"/>
          <a:sy n="89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54A33-1090-EC4D-8812-6652BA30441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9DF67-0900-1547-96D2-E921F3F76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3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6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9DF67-0900-1547-96D2-E921F3F76B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7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person/subtitle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59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584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584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109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109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latin typeface="arial" charset="0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person/subtitle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545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59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807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76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0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0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1914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2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21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1602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21365" y="417019"/>
            <a:ext cx="11536018" cy="734864"/>
          </a:xfrm>
          <a:prstGeom prst="rect">
            <a:avLst/>
          </a:prstGeom>
        </p:spPr>
        <p:txBody>
          <a:bodyPr anchor="b"/>
          <a:lstStyle>
            <a:lvl1pPr algn="l">
              <a:defRPr sz="4000" b="1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365" y="1373052"/>
            <a:ext cx="11536018" cy="4017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person/subtitle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8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90" r:id="rId2"/>
    <p:sldLayoutId id="2147483708" r:id="rId3"/>
    <p:sldLayoutId id="2147483709" r:id="rId4"/>
    <p:sldLayoutId id="2147483710" r:id="rId5"/>
    <p:sldLayoutId id="214748371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06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8" r:id="rId3"/>
    <p:sldLayoutId id="2147483699" r:id="rId4"/>
    <p:sldLayoutId id="2147483700" r:id="rId5"/>
    <p:sldLayoutId id="214748370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12" r:id="rId2"/>
    <p:sldLayoutId id="2147483713" r:id="rId3"/>
    <p:sldLayoutId id="2147483714" r:id="rId4"/>
    <p:sldLayoutId id="214748371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cid:image005.png@01DA6A52.97FCCA8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../Volunteer%20Journey/Volun-tees%20Plus%20Award/2025-2026/Plus%20Award%20guide%20incl%20forms%202025%20-%202026.docx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volunteering@tees.ac.uk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cid:image005.png@01DA6A52.97FCCA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Recognition for Volunteering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sz="4000" b="1" dirty="0"/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Jayne Golden</a:t>
            </a:r>
          </a:p>
          <a:p>
            <a:pPr algn="ctr"/>
            <a:r>
              <a:rPr lang="en-US" sz="4000" b="1" dirty="0"/>
              <a:t>Volunteering Opportunities Manager</a:t>
            </a:r>
          </a:p>
          <a:p>
            <a:pPr algn="ctr"/>
            <a:endParaRPr lang="en-US" sz="4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B2A7E3-3D34-B44E-B57A-BE86F0895BA8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4181" y="4572000"/>
            <a:ext cx="3376227" cy="1271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A5D8BA-9121-2279-C9C5-596B58B51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During this session…………….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B4B54-FF56-40A8-BFEC-47C301ADA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C7CA3-D25B-6A2F-2438-AF116D2A2093}"/>
              </a:ext>
            </a:extLst>
          </p:cNvPr>
          <p:cNvSpPr txBox="1"/>
          <p:nvPr/>
        </p:nvSpPr>
        <p:spPr>
          <a:xfrm>
            <a:off x="1463040" y="1805464"/>
            <a:ext cx="8745967" cy="3616390"/>
          </a:xfrm>
          <a:prstGeom prst="rect">
            <a:avLst/>
          </a:prstGeom>
        </p:spPr>
        <p:txBody>
          <a:bodyPr wrap="square" rtlCol="0" anchor="ctr" anchorCtr="0">
            <a:normAutofit fontScale="32500" lnSpcReduction="20000"/>
          </a:bodyPr>
          <a:lstStyle/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Background to Volun-tees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Awards and Recognition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Plus Award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Recording Hours process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Award Event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New distance travelled 2026</a:t>
            </a:r>
          </a:p>
          <a:p>
            <a:pPr>
              <a:lnSpc>
                <a:spcPct val="170000"/>
              </a:lnSpc>
            </a:pPr>
            <a:r>
              <a:rPr lang="en-GB" sz="5900" b="1" dirty="0">
                <a:latin typeface="Arial" charset="0"/>
                <a:ea typeface="Arial" charset="0"/>
                <a:cs typeface="Arial" charset="0"/>
              </a:rPr>
              <a:t>Any questions</a:t>
            </a: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44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F677-927D-6D0C-E798-9ECD47661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D2D66C-6560-39AF-9710-D7A47EE6B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Background to Volun-tees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22F33450-D173-D34B-5E2D-227FFB982EBF}"/>
              </a:ext>
            </a:extLst>
          </p:cNvPr>
          <p:cNvSpPr/>
          <p:nvPr/>
        </p:nvSpPr>
        <p:spPr>
          <a:xfrm>
            <a:off x="344244" y="2205318"/>
            <a:ext cx="1645920" cy="796066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2003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F10E1A78-1621-8224-638D-59587ED4F7B9}"/>
              </a:ext>
            </a:extLst>
          </p:cNvPr>
          <p:cNvSpPr/>
          <p:nvPr/>
        </p:nvSpPr>
        <p:spPr>
          <a:xfrm>
            <a:off x="2336201" y="2205318"/>
            <a:ext cx="1645920" cy="796066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2010</a:t>
            </a: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C364EF43-482A-F261-656D-701C591E280D}"/>
              </a:ext>
            </a:extLst>
          </p:cNvPr>
          <p:cNvSpPr/>
          <p:nvPr/>
        </p:nvSpPr>
        <p:spPr>
          <a:xfrm>
            <a:off x="4312021" y="2205318"/>
            <a:ext cx="1645920" cy="796066"/>
          </a:xfrm>
          <a:prstGeom prst="homePlate">
            <a:avLst/>
          </a:prstGeom>
          <a:solidFill>
            <a:srgbClr val="8AD0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2014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52EA68B6-FF1F-1802-5E2D-7B16A39CD33E}"/>
              </a:ext>
            </a:extLst>
          </p:cNvPr>
          <p:cNvSpPr/>
          <p:nvPr/>
        </p:nvSpPr>
        <p:spPr>
          <a:xfrm>
            <a:off x="6303978" y="2205318"/>
            <a:ext cx="1645920" cy="796066"/>
          </a:xfrm>
          <a:prstGeom prst="homePlate">
            <a:avLst/>
          </a:prstGeom>
          <a:solidFill>
            <a:srgbClr val="91CD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2016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0E2E1BF1-8A26-3B71-1CB1-8F9F4A14FAA9}"/>
              </a:ext>
            </a:extLst>
          </p:cNvPr>
          <p:cNvSpPr/>
          <p:nvPr/>
        </p:nvSpPr>
        <p:spPr>
          <a:xfrm>
            <a:off x="8365863" y="2205318"/>
            <a:ext cx="1645920" cy="796066"/>
          </a:xfrm>
          <a:prstGeom prst="homePlate">
            <a:avLst/>
          </a:prstGeom>
          <a:solidFill>
            <a:srgbClr val="CA2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2021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AA9D9739-540F-7F27-3B38-01D6D2937157}"/>
              </a:ext>
            </a:extLst>
          </p:cNvPr>
          <p:cNvSpPr/>
          <p:nvPr/>
        </p:nvSpPr>
        <p:spPr>
          <a:xfrm>
            <a:off x="10427748" y="2205318"/>
            <a:ext cx="1645920" cy="796066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2026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CA5836-E54A-D345-CAF5-E56C1208AA1E}"/>
              </a:ext>
            </a:extLst>
          </p:cNvPr>
          <p:cNvCxnSpPr/>
          <p:nvPr/>
        </p:nvCxnSpPr>
        <p:spPr>
          <a:xfrm>
            <a:off x="1000461" y="3087445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98B509-62ED-BFCC-364E-72038A1EA94F}"/>
              </a:ext>
            </a:extLst>
          </p:cNvPr>
          <p:cNvCxnSpPr/>
          <p:nvPr/>
        </p:nvCxnSpPr>
        <p:spPr>
          <a:xfrm>
            <a:off x="3083857" y="3097306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6CA88C-1351-404C-F690-EC943280C83F}"/>
              </a:ext>
            </a:extLst>
          </p:cNvPr>
          <p:cNvCxnSpPr/>
          <p:nvPr/>
        </p:nvCxnSpPr>
        <p:spPr>
          <a:xfrm>
            <a:off x="5014857" y="3097306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CC93C86-43A1-FACB-8A47-8582AD27D7FE}"/>
              </a:ext>
            </a:extLst>
          </p:cNvPr>
          <p:cNvCxnSpPr/>
          <p:nvPr/>
        </p:nvCxnSpPr>
        <p:spPr>
          <a:xfrm>
            <a:off x="7037294" y="3097306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6153645-BFA4-E5E2-6FDB-218475356340}"/>
              </a:ext>
            </a:extLst>
          </p:cNvPr>
          <p:cNvCxnSpPr/>
          <p:nvPr/>
        </p:nvCxnSpPr>
        <p:spPr>
          <a:xfrm>
            <a:off x="9059731" y="3087445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6DC5A4-AD6F-0D43-D627-53813E3EFE3B}"/>
              </a:ext>
            </a:extLst>
          </p:cNvPr>
          <p:cNvCxnSpPr/>
          <p:nvPr/>
        </p:nvCxnSpPr>
        <p:spPr>
          <a:xfrm>
            <a:off x="11135957" y="3087444"/>
            <a:ext cx="0" cy="92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4709897-8BAF-AA59-31F4-F38ACE31EEAF}"/>
              </a:ext>
            </a:extLst>
          </p:cNvPr>
          <p:cNvSpPr txBox="1"/>
          <p:nvPr/>
        </p:nvSpPr>
        <p:spPr>
          <a:xfrm>
            <a:off x="548640" y="2441986"/>
            <a:ext cx="882126" cy="333487"/>
          </a:xfrm>
          <a:prstGeom prst="rect">
            <a:avLst/>
          </a:prstGeom>
        </p:spPr>
        <p:txBody>
          <a:bodyPr wrap="square" rtlCol="0" anchor="ctr" anchorCtr="0">
            <a:normAutofit fontScale="47500" lnSpcReduction="20000"/>
          </a:bodyPr>
          <a:lstStyle/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23AFFE-084A-09F8-9513-F72E7BF106A4}"/>
              </a:ext>
            </a:extLst>
          </p:cNvPr>
          <p:cNvSpPr txBox="1"/>
          <p:nvPr/>
        </p:nvSpPr>
        <p:spPr>
          <a:xfrm>
            <a:off x="10146248" y="4218842"/>
            <a:ext cx="1900517" cy="559397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Introduction of Distance Travelled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1C2043-A95A-AA11-94CA-FF0BC7832B15}"/>
              </a:ext>
            </a:extLst>
          </p:cNvPr>
          <p:cNvSpPr txBox="1"/>
          <p:nvPr/>
        </p:nvSpPr>
        <p:spPr>
          <a:xfrm>
            <a:off x="39444" y="4215202"/>
            <a:ext cx="1900517" cy="559397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Launch of Community Volunteering Project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A4735C-CFFA-1686-3ECA-9FD4A5547063}"/>
              </a:ext>
            </a:extLst>
          </p:cNvPr>
          <p:cNvSpPr txBox="1"/>
          <p:nvPr/>
        </p:nvSpPr>
        <p:spPr>
          <a:xfrm>
            <a:off x="2133598" y="4218842"/>
            <a:ext cx="1900517" cy="559397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Community Star Awards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9B892A-4021-CBA7-0631-83A08D35D601}"/>
              </a:ext>
            </a:extLst>
          </p:cNvPr>
          <p:cNvSpPr txBox="1"/>
          <p:nvPr/>
        </p:nvSpPr>
        <p:spPr>
          <a:xfrm>
            <a:off x="3982121" y="4138102"/>
            <a:ext cx="1900517" cy="559397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Volun-Cheers Awards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1C7FC6-0F70-6711-6627-E7270948B1E1}"/>
              </a:ext>
            </a:extLst>
          </p:cNvPr>
          <p:cNvSpPr txBox="1"/>
          <p:nvPr/>
        </p:nvSpPr>
        <p:spPr>
          <a:xfrm>
            <a:off x="5957941" y="4138102"/>
            <a:ext cx="1900517" cy="559397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Plus Award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4AB3D-06BE-AF82-8E03-6E47806D6106}"/>
              </a:ext>
            </a:extLst>
          </p:cNvPr>
          <p:cNvSpPr txBox="1"/>
          <p:nvPr/>
        </p:nvSpPr>
        <p:spPr>
          <a:xfrm>
            <a:off x="7949898" y="4215201"/>
            <a:ext cx="2061883" cy="559397"/>
          </a:xfrm>
          <a:prstGeom prst="rect">
            <a:avLst/>
          </a:prstGeom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 dirty="0">
                <a:latin typeface="Arial" charset="0"/>
                <a:ea typeface="Arial" charset="0"/>
                <a:cs typeface="Arial" charset="0"/>
              </a:rPr>
              <a:t>New Volun-tees Platform with Open Campus</a:t>
            </a:r>
          </a:p>
        </p:txBody>
      </p:sp>
    </p:spTree>
    <p:extLst>
      <p:ext uri="{BB962C8B-B14F-4D97-AF65-F5344CB8AC3E}">
        <p14:creationId xmlns:p14="http://schemas.microsoft.com/office/powerpoint/2010/main" val="217543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20E1A-5EE5-7580-0FA7-0B048990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Awards and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B6278-4FF7-8074-F8A1-30900DF52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280"/>
            <a:ext cx="5508812" cy="4550485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Volun</a:t>
            </a:r>
            <a:r>
              <a:rPr lang="en-GB" dirty="0"/>
              <a:t>-Cheers Event – May</a:t>
            </a:r>
          </a:p>
          <a:p>
            <a:r>
              <a:rPr lang="en-GB" sz="1600" b="1" dirty="0">
                <a:solidFill>
                  <a:srgbClr val="F67F21"/>
                </a:solidFill>
              </a:rPr>
              <a:t>Bronze Award</a:t>
            </a:r>
            <a:r>
              <a:rPr lang="en-GB" sz="1600" dirty="0"/>
              <a:t>		50 hours		</a:t>
            </a:r>
          </a:p>
          <a:p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Silver Award</a:t>
            </a:r>
            <a:r>
              <a:rPr lang="en-GB" sz="1600" dirty="0"/>
              <a:t>		75 hours</a:t>
            </a:r>
          </a:p>
          <a:p>
            <a:r>
              <a:rPr lang="en-GB" sz="1600" b="1" dirty="0">
                <a:solidFill>
                  <a:srgbClr val="CCCC00"/>
                </a:solidFill>
              </a:rPr>
              <a:t>Gold Award</a:t>
            </a:r>
            <a:r>
              <a:rPr lang="en-GB" sz="1600" dirty="0"/>
              <a:t>		100 hours		</a:t>
            </a:r>
          </a:p>
          <a:p>
            <a:r>
              <a:rPr lang="en-GB" sz="1600" b="1" dirty="0">
                <a:solidFill>
                  <a:schemeClr val="bg1">
                    <a:lumMod val="65000"/>
                  </a:schemeClr>
                </a:solidFill>
              </a:rPr>
              <a:t>Platinum Award</a:t>
            </a:r>
            <a:r>
              <a:rPr lang="en-GB" sz="1600" dirty="0">
                <a:solidFill>
                  <a:schemeClr val="bg1">
                    <a:lumMod val="65000"/>
                  </a:schemeClr>
                </a:solidFill>
              </a:rPr>
              <a:t> 	</a:t>
            </a:r>
            <a:r>
              <a:rPr lang="en-GB" sz="1600" dirty="0"/>
              <a:t>	250 hours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400" b="1" dirty="0"/>
          </a:p>
          <a:p>
            <a:pPr marL="0" indent="0">
              <a:buNone/>
            </a:pPr>
            <a:r>
              <a:rPr lang="en-GB" sz="1400" b="1" dirty="0"/>
              <a:t>Volunteering Experience </a:t>
            </a:r>
            <a:r>
              <a:rPr lang="en-GB" sz="1400" dirty="0"/>
              <a:t>–a minimum 50 hours (achieving the Bronze Award)</a:t>
            </a:r>
          </a:p>
          <a:p>
            <a:pPr marL="0" indent="0">
              <a:buNone/>
            </a:pPr>
            <a:r>
              <a:rPr lang="en-GB" sz="1400" b="1" dirty="0"/>
              <a:t>+Plus award volunteering – </a:t>
            </a:r>
            <a:r>
              <a:rPr lang="en-GB" sz="1400" dirty="0"/>
              <a:t>an additional 10 hours skills based volunteering </a:t>
            </a:r>
          </a:p>
          <a:p>
            <a:pPr marL="0" indent="0">
              <a:buNone/>
            </a:pPr>
            <a:r>
              <a:rPr lang="en-GB" sz="1400" b="1" dirty="0"/>
              <a:t>Reflection - </a:t>
            </a:r>
            <a:r>
              <a:rPr lang="en-GB" sz="1400" dirty="0"/>
              <a:t>Review volunteering experience with a one-to-one session with a Careers Consultant. 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 descr="A group of women holding papers&#10;&#10;Description automatically generated">
            <a:extLst>
              <a:ext uri="{FF2B5EF4-FFF2-40B4-BE49-F238E27FC236}">
                <a16:creationId xmlns:a16="http://schemas.microsoft.com/office/drawing/2014/main" id="{EB01C55A-8F10-65C9-24D0-75D502B34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754" y="3627439"/>
            <a:ext cx="2517291" cy="1680426"/>
          </a:xfrm>
          <a:prstGeom prst="rect">
            <a:avLst/>
          </a:prstGeom>
        </p:spPr>
      </p:pic>
      <p:pic>
        <p:nvPicPr>
          <p:cNvPr id="10" name="Picture 9" descr="A group of people holding papers&#10;&#10;Description automatically generated">
            <a:extLst>
              <a:ext uri="{FF2B5EF4-FFF2-40B4-BE49-F238E27FC236}">
                <a16:creationId xmlns:a16="http://schemas.microsoft.com/office/drawing/2014/main" id="{2A297F26-C072-B851-C170-EA471BCF36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752" y="1458572"/>
            <a:ext cx="2517293" cy="1680426"/>
          </a:xfrm>
          <a:prstGeom prst="rect">
            <a:avLst/>
          </a:prstGeom>
        </p:spPr>
      </p:pic>
      <p:pic>
        <p:nvPicPr>
          <p:cNvPr id="12" name="Picture 11" descr="A row of menus on a table&#10;&#10;Description automatically generated">
            <a:extLst>
              <a:ext uri="{FF2B5EF4-FFF2-40B4-BE49-F238E27FC236}">
                <a16:creationId xmlns:a16="http://schemas.microsoft.com/office/drawing/2014/main" id="{D2BB1785-ADC1-6541-A984-760CF9E108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0582" y="1027906"/>
            <a:ext cx="2542827" cy="1697473"/>
          </a:xfrm>
          <a:prstGeom prst="rect">
            <a:avLst/>
          </a:prstGeom>
        </p:spPr>
      </p:pic>
      <p:pic>
        <p:nvPicPr>
          <p:cNvPr id="4" name="Picture 3" descr="A logo with a plus sign&#10;&#10;AI-generated content may be incorrect.">
            <a:extLst>
              <a:ext uri="{FF2B5EF4-FFF2-40B4-BE49-F238E27FC236}">
                <a16:creationId xmlns:a16="http://schemas.microsoft.com/office/drawing/2014/main" id="{8E7ED29B-D092-9ADE-B61C-1EE9F616B8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138998"/>
            <a:ext cx="1809013" cy="389510"/>
          </a:xfrm>
          <a:prstGeom prst="rect">
            <a:avLst/>
          </a:prstGeom>
        </p:spPr>
      </p:pic>
      <p:pic>
        <p:nvPicPr>
          <p:cNvPr id="7" name="Picture 6" descr="A person holding a certificate&#10;&#10;AI-generated content may be incorrect.">
            <a:extLst>
              <a:ext uri="{FF2B5EF4-FFF2-40B4-BE49-F238E27FC236}">
                <a16:creationId xmlns:a16="http://schemas.microsoft.com/office/drawing/2014/main" id="{4DD31C16-CBBA-F82F-5E08-0CAD82A634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771" y="2952423"/>
            <a:ext cx="1918447" cy="287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7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67419-5A03-101E-D35B-2194B59B9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867DD3-6BEC-829A-D3FA-1FD309D23A42}"/>
              </a:ext>
            </a:extLst>
          </p:cNvPr>
          <p:cNvSpPr txBox="1"/>
          <p:nvPr/>
        </p:nvSpPr>
        <p:spPr>
          <a:xfrm>
            <a:off x="1463040" y="1805464"/>
            <a:ext cx="8745967" cy="3616390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9EDF91-8EC5-8465-8C3A-668ED90593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405" y="855948"/>
            <a:ext cx="3377190" cy="7263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C75FF5-714B-0EEB-673F-FA71F9EDDC35}"/>
              </a:ext>
            </a:extLst>
          </p:cNvPr>
          <p:cNvSpPr txBox="1"/>
          <p:nvPr/>
        </p:nvSpPr>
        <p:spPr>
          <a:xfrm>
            <a:off x="886741" y="2420734"/>
            <a:ext cx="10779162" cy="2597254"/>
          </a:xfrm>
          <a:prstGeom prst="rect">
            <a:avLst/>
          </a:prstGeom>
        </p:spPr>
        <p:txBody>
          <a:bodyPr wrap="square" rtlCol="0" anchor="ctr" anchorCtr="0">
            <a:normAutofit fontScale="47500" lnSpcReduction="20000"/>
          </a:bodyPr>
          <a:lstStyle/>
          <a:p>
            <a:pPr>
              <a:lnSpc>
                <a:spcPct val="170000"/>
              </a:lnSpc>
            </a:pPr>
            <a:r>
              <a:rPr lang="en-GB" sz="4200" b="1" dirty="0">
                <a:latin typeface="Arial" charset="0"/>
                <a:ea typeface="Arial" charset="0"/>
                <a:cs typeface="Arial" charset="0"/>
              </a:rPr>
              <a:t>Recognise skills gained through volunteering</a:t>
            </a:r>
          </a:p>
          <a:p>
            <a:pPr>
              <a:lnSpc>
                <a:spcPct val="170000"/>
              </a:lnSpc>
            </a:pPr>
            <a:r>
              <a:rPr lang="en-GB" sz="4200" b="1" dirty="0">
                <a:latin typeface="Arial" charset="0"/>
                <a:ea typeface="Arial" charset="0"/>
                <a:cs typeface="Arial" charset="0"/>
              </a:rPr>
              <a:t>Discuss future career aims/ambitions</a:t>
            </a:r>
          </a:p>
          <a:p>
            <a:pPr>
              <a:lnSpc>
                <a:spcPct val="170000"/>
              </a:lnSpc>
            </a:pPr>
            <a:r>
              <a:rPr lang="en-GB" sz="4200" b="1" dirty="0">
                <a:latin typeface="Arial" charset="0"/>
                <a:ea typeface="Arial" charset="0"/>
                <a:cs typeface="Arial" charset="0"/>
              </a:rPr>
              <a:t>Translate volunteering experience onto CVs/ applications forms  </a:t>
            </a:r>
          </a:p>
          <a:p>
            <a:pPr>
              <a:lnSpc>
                <a:spcPct val="170000"/>
              </a:lnSpc>
            </a:pPr>
            <a:r>
              <a:rPr lang="en-GB" sz="4200" b="1" dirty="0">
                <a:latin typeface="Arial" charset="0"/>
                <a:ea typeface="Arial" charset="0"/>
                <a:cs typeface="Arial" charset="0"/>
              </a:rPr>
              <a:t>Achieve an additional award</a:t>
            </a:r>
          </a:p>
          <a:p>
            <a:pPr>
              <a:lnSpc>
                <a:spcPct val="170000"/>
              </a:lnSpc>
            </a:pPr>
            <a:r>
              <a:rPr lang="en-GB" sz="4000" b="1" dirty="0">
                <a:latin typeface="Arial" charset="0"/>
                <a:ea typeface="Arial" charset="0"/>
                <a:cs typeface="Arial" charset="0"/>
                <a:hlinkClick r:id="rId3" action="ppaction://hlinkfile"/>
              </a:rPr>
              <a:t>Plus Award Process</a:t>
            </a:r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70000"/>
              </a:lnSpc>
            </a:pPr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199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8C3C89-1221-8F5B-F182-8199CF6A9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1524" y="0"/>
            <a:ext cx="12191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39633B-2C67-70D9-78A0-AC3539D33966}"/>
              </a:ext>
            </a:extLst>
          </p:cNvPr>
          <p:cNvSpPr txBox="1"/>
          <p:nvPr/>
        </p:nvSpPr>
        <p:spPr>
          <a:xfrm>
            <a:off x="7325957" y="123712"/>
            <a:ext cx="4625788" cy="833718"/>
          </a:xfrm>
          <a:prstGeom prst="rect">
            <a:avLst/>
          </a:prstGeom>
        </p:spPr>
        <p:txBody>
          <a:bodyPr wrap="square" rtlCol="0" anchor="ctr" anchorCtr="0">
            <a:normAutofit fontScale="70000" lnSpcReduction="20000"/>
          </a:bodyPr>
          <a:lstStyle/>
          <a:p>
            <a:r>
              <a:rPr lang="en-GB" sz="4000" b="1" dirty="0">
                <a:latin typeface="Arial" charset="0"/>
                <a:ea typeface="Arial" charset="0"/>
                <a:cs typeface="Arial" charset="0"/>
              </a:rPr>
              <a:t>Recording hours process</a:t>
            </a:r>
          </a:p>
        </p:txBody>
      </p:sp>
    </p:spTree>
    <p:extLst>
      <p:ext uri="{BB962C8B-B14F-4D97-AF65-F5344CB8AC3E}">
        <p14:creationId xmlns:p14="http://schemas.microsoft.com/office/powerpoint/2010/main" val="174602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548F1-2E20-EF61-4324-A7760B7C9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11E195-453B-B059-A4C0-F23881A0A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940" y="228600"/>
            <a:ext cx="980791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5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B207A-D17B-EEF2-C1A0-C621CB53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DFE70-AA9B-B5F5-0F21-B72CDDB04295}"/>
              </a:ext>
            </a:extLst>
          </p:cNvPr>
          <p:cNvSpPr txBox="1"/>
          <p:nvPr/>
        </p:nvSpPr>
        <p:spPr>
          <a:xfrm>
            <a:off x="1463040" y="1805464"/>
            <a:ext cx="8745967" cy="3616390"/>
          </a:xfrm>
          <a:prstGeom prst="rect">
            <a:avLst/>
          </a:prstGeom>
        </p:spPr>
        <p:txBody>
          <a:bodyPr wrap="square" rtlCol="0" anchor="ctr" anchorCtr="0">
            <a:normAutofit/>
          </a:bodyPr>
          <a:lstStyle/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2D7FEE-3660-1C0A-955B-6FB071823ED6}"/>
              </a:ext>
            </a:extLst>
          </p:cNvPr>
          <p:cNvSpPr txBox="1"/>
          <p:nvPr/>
        </p:nvSpPr>
        <p:spPr>
          <a:xfrm>
            <a:off x="886741" y="2601530"/>
            <a:ext cx="10779162" cy="3212524"/>
          </a:xfrm>
          <a:prstGeom prst="rect">
            <a:avLst/>
          </a:prstGeom>
        </p:spPr>
        <p:txBody>
          <a:bodyPr wrap="square" rtlCol="0" anchor="ctr" anchorCtr="0">
            <a:normAutofit fontScale="47500" lnSpcReduction="20000"/>
          </a:bodyPr>
          <a:lstStyle/>
          <a:p>
            <a:pPr>
              <a:lnSpc>
                <a:spcPct val="170000"/>
              </a:lnSpc>
            </a:pPr>
            <a:r>
              <a:rPr lang="en-GB" sz="4500" b="1" dirty="0">
                <a:latin typeface="Arial" charset="0"/>
                <a:ea typeface="Arial" charset="0"/>
                <a:cs typeface="Arial" charset="0"/>
              </a:rPr>
              <a:t>Students must be registered on the Volun-tees platform.</a:t>
            </a:r>
          </a:p>
          <a:p>
            <a:pPr>
              <a:lnSpc>
                <a:spcPct val="170000"/>
              </a:lnSpc>
            </a:pPr>
            <a:r>
              <a:rPr lang="en-GB" sz="4500" b="1" dirty="0">
                <a:latin typeface="Arial" charset="0"/>
                <a:ea typeface="Arial" charset="0"/>
                <a:cs typeface="Arial" charset="0"/>
              </a:rPr>
              <a:t>Submit a log of hours, which includes:</a:t>
            </a:r>
          </a:p>
          <a:p>
            <a:pPr>
              <a:lnSpc>
                <a:spcPct val="170000"/>
              </a:lnSpc>
            </a:pPr>
            <a:r>
              <a:rPr lang="en-GB" sz="4500" b="1" dirty="0">
                <a:latin typeface="Arial" charset="0"/>
                <a:ea typeface="Arial" charset="0"/>
                <a:cs typeface="Arial" charset="0"/>
              </a:rPr>
              <a:t>Date, time and number of hours completed</a:t>
            </a:r>
          </a:p>
          <a:p>
            <a:pPr>
              <a:lnSpc>
                <a:spcPct val="170000"/>
              </a:lnSpc>
            </a:pPr>
            <a:r>
              <a:rPr lang="en-GB" sz="4500" b="1" dirty="0">
                <a:latin typeface="Arial" charset="0"/>
                <a:ea typeface="Arial" charset="0"/>
                <a:cs typeface="Arial" charset="0"/>
              </a:rPr>
              <a:t>Reflecting on the experience and also providing feedback on opportunity</a:t>
            </a:r>
          </a:p>
          <a:p>
            <a:pPr>
              <a:lnSpc>
                <a:spcPct val="170000"/>
              </a:lnSpc>
            </a:pPr>
            <a:r>
              <a:rPr lang="en-GB" sz="4500" b="1" dirty="0">
                <a:latin typeface="Arial" charset="0"/>
                <a:ea typeface="Arial" charset="0"/>
                <a:cs typeface="Arial" charset="0"/>
              </a:rPr>
              <a:t>Hours are then validated and verified by Opportunity provider with the option to include an endorsement. </a:t>
            </a:r>
          </a:p>
          <a:p>
            <a:pPr>
              <a:lnSpc>
                <a:spcPct val="170000"/>
              </a:lnSpc>
            </a:pPr>
            <a:endParaRPr lang="en-GB" sz="4200" b="1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70000"/>
              </a:lnSpc>
            </a:pPr>
            <a:endParaRPr lang="en-GB" sz="4200" b="1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70000"/>
              </a:lnSpc>
            </a:pPr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A5F2F0-5762-B2AB-5795-D509245E5324}"/>
              </a:ext>
            </a:extLst>
          </p:cNvPr>
          <p:cNvSpPr txBox="1"/>
          <p:nvPr/>
        </p:nvSpPr>
        <p:spPr>
          <a:xfrm>
            <a:off x="3963428" y="579546"/>
            <a:ext cx="4625788" cy="833718"/>
          </a:xfrm>
          <a:prstGeom prst="rect">
            <a:avLst/>
          </a:prstGeom>
        </p:spPr>
        <p:txBody>
          <a:bodyPr wrap="square" rtlCol="0" anchor="ctr" anchorCtr="0">
            <a:normAutofit fontScale="70000" lnSpcReduction="20000"/>
          </a:bodyPr>
          <a:lstStyle/>
          <a:p>
            <a:r>
              <a:rPr lang="en-GB" sz="4000" b="1" dirty="0">
                <a:latin typeface="Arial" charset="0"/>
                <a:ea typeface="Arial" charset="0"/>
                <a:cs typeface="Arial" charset="0"/>
              </a:rPr>
              <a:t>Recording hours process</a:t>
            </a:r>
          </a:p>
        </p:txBody>
      </p:sp>
    </p:spTree>
    <p:extLst>
      <p:ext uri="{BB962C8B-B14F-4D97-AF65-F5344CB8AC3E}">
        <p14:creationId xmlns:p14="http://schemas.microsoft.com/office/powerpoint/2010/main" val="292408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03E4A-0170-4AE1-3070-D032FA35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Awards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A69C1-D011-2AC8-7063-90826C40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Event – 8</a:t>
            </a:r>
            <a:r>
              <a:rPr lang="en-GB" baseline="30000" dirty="0"/>
              <a:t>th</a:t>
            </a:r>
            <a:r>
              <a:rPr lang="en-GB" dirty="0"/>
              <a:t> May 6.00 – 9.00 pm</a:t>
            </a:r>
          </a:p>
          <a:p>
            <a:r>
              <a:rPr lang="en-GB" dirty="0"/>
              <a:t>Based in the Students’ Union</a:t>
            </a:r>
          </a:p>
          <a:p>
            <a:r>
              <a:rPr lang="en-GB" dirty="0"/>
              <a:t>11,500 hours recorded </a:t>
            </a:r>
          </a:p>
          <a:p>
            <a:r>
              <a:rPr lang="en-GB" dirty="0"/>
              <a:t>81 Certificates achieved</a:t>
            </a:r>
          </a:p>
          <a:p>
            <a:r>
              <a:rPr lang="en-GB" dirty="0"/>
              <a:t>150 guests attending</a:t>
            </a:r>
          </a:p>
          <a:p>
            <a:r>
              <a:rPr lang="en-GB" dirty="0"/>
              <a:t>11 Additional Volunteering Awards</a:t>
            </a:r>
          </a:p>
          <a:p>
            <a:r>
              <a:rPr lang="en-GB" dirty="0" err="1"/>
              <a:t>LinkedIN</a:t>
            </a:r>
            <a:r>
              <a:rPr lang="en-GB" dirty="0"/>
              <a:t> Award badges produced</a:t>
            </a:r>
          </a:p>
        </p:txBody>
      </p:sp>
    </p:spTree>
    <p:extLst>
      <p:ext uri="{BB962C8B-B14F-4D97-AF65-F5344CB8AC3E}">
        <p14:creationId xmlns:p14="http://schemas.microsoft.com/office/powerpoint/2010/main" val="32764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0B043C-173E-8799-3087-503359B7E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sitting at tables&#10;&#10;AI-generated content may be incorrect.">
            <a:extLst>
              <a:ext uri="{FF2B5EF4-FFF2-40B4-BE49-F238E27FC236}">
                <a16:creationId xmlns:a16="http://schemas.microsoft.com/office/drawing/2014/main" id="{DBFF3602-42A4-A553-F156-81501FD71F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DAC8A8-998E-2FEC-D9C2-1DDD9D85F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Volunteering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0D094-7669-52C7-4FCB-8C70F239D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713340" cy="5571899"/>
          </a:xfrm>
        </p:spPr>
        <p:txBody>
          <a:bodyPr anchor="ctr">
            <a:normAutofit/>
          </a:bodyPr>
          <a:lstStyle/>
          <a:p>
            <a:pPr lvl="1"/>
            <a:r>
              <a:rPr lang="en-GB" sz="2000" dirty="0">
                <a:solidFill>
                  <a:srgbClr val="FFFFFF"/>
                </a:solidFill>
              </a:rPr>
              <a:t>Community Shining Star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Unsung Hero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Making a Difference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Community Impact 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Inspiring Volunteer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Outstanding Contribution to the University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Special Recognition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Exceptional Mentor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Volunteering Organisation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Transforming Lives</a:t>
            </a:r>
          </a:p>
          <a:p>
            <a:pPr lvl="1"/>
            <a:r>
              <a:rPr lang="en-GB" sz="2000" dirty="0">
                <a:solidFill>
                  <a:srgbClr val="FFFFFF"/>
                </a:solidFill>
              </a:rPr>
              <a:t>Volunteer of the Year</a:t>
            </a: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pPr lvl="1"/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7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large white letters with lights&#10;&#10;AI-generated content may be incorrect.">
            <a:extLst>
              <a:ext uri="{FF2B5EF4-FFF2-40B4-BE49-F238E27FC236}">
                <a16:creationId xmlns:a16="http://schemas.microsoft.com/office/drawing/2014/main" id="{6D1D1DD8-1529-4B09-AC11-5E674D2FE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-2" y="10"/>
            <a:ext cx="7995504" cy="6857990"/>
          </a:xfrm>
          <a:prstGeom prst="rect">
            <a:avLst/>
          </a:prstGeom>
        </p:spPr>
      </p:pic>
      <p:pic>
        <p:nvPicPr>
          <p:cNvPr id="9" name="Picture 8" descr="A table set for a party&#10;&#10;AI-generated content may be incorrect.">
            <a:extLst>
              <a:ext uri="{FF2B5EF4-FFF2-40B4-BE49-F238E27FC236}">
                <a16:creationId xmlns:a16="http://schemas.microsoft.com/office/drawing/2014/main" id="{044AF07D-A883-1049-E3C6-3CCEA7F847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032" y="10"/>
            <a:ext cx="4003968" cy="2228747"/>
          </a:xfrm>
          <a:prstGeom prst="rect">
            <a:avLst/>
          </a:prstGeom>
        </p:spPr>
      </p:pic>
      <p:pic>
        <p:nvPicPr>
          <p:cNvPr id="11" name="Picture 10" descr="A group of women posing for a photo&#10;&#10;AI-generated content may be incorrect.">
            <a:extLst>
              <a:ext uri="{FF2B5EF4-FFF2-40B4-BE49-F238E27FC236}">
                <a16:creationId xmlns:a16="http://schemas.microsoft.com/office/drawing/2014/main" id="{E41AD6BE-1DE1-0689-A889-2C6820DDF2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029" y="2400472"/>
            <a:ext cx="4003969" cy="2057046"/>
          </a:xfrm>
          <a:prstGeom prst="rect">
            <a:avLst/>
          </a:prstGeom>
        </p:spPr>
      </p:pic>
      <p:pic>
        <p:nvPicPr>
          <p:cNvPr id="13" name="Picture 12" descr="A group of people holding papers&#10;&#10;AI-generated content may be incorrect.">
            <a:extLst>
              <a:ext uri="{FF2B5EF4-FFF2-40B4-BE49-F238E27FC236}">
                <a16:creationId xmlns:a16="http://schemas.microsoft.com/office/drawing/2014/main" id="{A2E49F0E-AC2C-3294-F9B4-F1639F9866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029" y="4629229"/>
            <a:ext cx="4003969" cy="22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82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777CC-A0A1-D8F1-F4C8-5CB7B130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New distanced travelled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85DFF3-57F6-D453-2E98-91CD07326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917" y="643466"/>
            <a:ext cx="6333498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14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EA5FB9-7E22-4462-EFFE-A9C3B6DB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52919-E197-E2E3-3DA0-49084804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New distanced travelled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B3BD1F-8D5D-B1E8-3CA5-2ED9C2862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594099"/>
            <a:ext cx="6780700" cy="366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0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4C75E-6D18-2616-D834-23A68179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Any Questions……?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B691D-D839-D212-B45B-CC0008243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70C0"/>
                </a:solidFill>
              </a:rPr>
              <a:t>Voluntees.co.uk </a:t>
            </a:r>
          </a:p>
          <a:p>
            <a:pPr marL="0" indent="0" algn="ctr">
              <a:buNone/>
            </a:pPr>
            <a:r>
              <a:rPr lang="en-US" sz="4400" b="1" dirty="0">
                <a:hlinkClick r:id="rId2"/>
              </a:rPr>
              <a:t>j.golden@tees.ac.uk</a:t>
            </a:r>
            <a:endParaRPr lang="en-US" sz="4400" b="1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endParaRPr lang="en-GB" sz="4400" b="1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3EB47-B6C6-C6E4-38EF-A86DC52B4DF7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3236" y="3733133"/>
            <a:ext cx="4655127" cy="1753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991924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ed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rey li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loured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 anchorCtr="0">
        <a:normAutofit/>
      </a:bodyPr>
      <a:lstStyle>
        <a:defPPr>
          <a:defRPr sz="4000" b="1" dirty="0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52af4ff-75cf-48be-9503-79741c0f580d}" enabled="1" method="Standard" siteId="{43d2115b-a55e-46b6-9df7-b03388ecfc6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6482</TotalTime>
  <Words>312</Words>
  <Application>Microsoft Office PowerPoint</Application>
  <PresentationFormat>Widescreen</PresentationFormat>
  <Paragraphs>82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</vt:lpstr>
      <vt:lpstr>Calibri</vt:lpstr>
      <vt:lpstr>Wingdings</vt:lpstr>
      <vt:lpstr>Coloured lines</vt:lpstr>
      <vt:lpstr>Grey lines</vt:lpstr>
      <vt:lpstr>Coloured background</vt:lpstr>
      <vt:lpstr>Recognition for Volunteering</vt:lpstr>
      <vt:lpstr>During this session…………….</vt:lpstr>
      <vt:lpstr>Background to Volun-tees</vt:lpstr>
      <vt:lpstr>Awards and Recognition</vt:lpstr>
      <vt:lpstr>PowerPoint Presentation</vt:lpstr>
      <vt:lpstr>PowerPoint Presentation</vt:lpstr>
      <vt:lpstr>PowerPoint Presentation</vt:lpstr>
      <vt:lpstr>PowerPoint Presentation</vt:lpstr>
      <vt:lpstr>Awards Event</vt:lpstr>
      <vt:lpstr>Volunteering Awards</vt:lpstr>
      <vt:lpstr>PowerPoint Presentation</vt:lpstr>
      <vt:lpstr>New distanced travelled process</vt:lpstr>
      <vt:lpstr>New distanced travelled process</vt:lpstr>
      <vt:lpstr>Any Questions……?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Golden, Jayne</cp:lastModifiedBy>
  <cp:revision>150</cp:revision>
  <dcterms:created xsi:type="dcterms:W3CDTF">2017-07-13T14:47:43Z</dcterms:created>
  <dcterms:modified xsi:type="dcterms:W3CDTF">2026-01-13T15:59:45Z</dcterms:modified>
</cp:coreProperties>
</file>